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47" r:id="rId4"/>
    <p:sldId id="307" r:id="rId5"/>
    <p:sldId id="308" r:id="rId6"/>
    <p:sldId id="328" r:id="rId7"/>
    <p:sldId id="329" r:id="rId8"/>
    <p:sldId id="330" r:id="rId9"/>
    <p:sldId id="310" r:id="rId10"/>
    <p:sldId id="345" r:id="rId11"/>
    <p:sldId id="346" r:id="rId12"/>
    <p:sldId id="312" r:id="rId13"/>
    <p:sldId id="313" r:id="rId14"/>
    <p:sldId id="314" r:id="rId15"/>
    <p:sldId id="260" r:id="rId16"/>
    <p:sldId id="263" r:id="rId17"/>
    <p:sldId id="264" r:id="rId18"/>
    <p:sldId id="265" r:id="rId19"/>
    <p:sldId id="266" r:id="rId20"/>
    <p:sldId id="311" r:id="rId21"/>
    <p:sldId id="316" r:id="rId22"/>
    <p:sldId id="315" r:id="rId23"/>
    <p:sldId id="317" r:id="rId24"/>
    <p:sldId id="326" r:id="rId25"/>
    <p:sldId id="270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273" r:id="rId34"/>
    <p:sldId id="281" r:id="rId35"/>
    <p:sldId id="282" r:id="rId36"/>
    <p:sldId id="274" r:id="rId37"/>
    <p:sldId id="302" r:id="rId38"/>
    <p:sldId id="275" r:id="rId39"/>
    <p:sldId id="276" r:id="rId40"/>
    <p:sldId id="277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279" r:id="rId60"/>
    <p:sldId id="340" r:id="rId61"/>
    <p:sldId id="341" r:id="rId62"/>
    <p:sldId id="342" r:id="rId63"/>
    <p:sldId id="348" r:id="rId64"/>
    <p:sldId id="280" r:id="rId65"/>
    <p:sldId id="331" r:id="rId66"/>
    <p:sldId id="332" r:id="rId67"/>
    <p:sldId id="333" r:id="rId68"/>
    <p:sldId id="334" r:id="rId69"/>
    <p:sldId id="34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>
        <p:scale>
          <a:sx n="96" d="100"/>
          <a:sy n="96" d="100"/>
        </p:scale>
        <p:origin x="144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November 7, </a:t>
            </a:r>
            <a:r>
              <a:rPr lang="en-US" dirty="0"/>
              <a:t>2018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Recall: 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078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whatever </a:t>
            </a:r>
          </a:p>
          <a:p>
            <a:r>
              <a:rPr lang="en-US" sz="2800" dirty="0"/>
              <a:t>weights make the classifier better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5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i-2</a:t>
                      </a:r>
                      <a:r>
                        <a:rPr lang="en-US" sz="1400" baseline="0" dirty="0"/>
                        <a:t>=apple ^ X</a:t>
                      </a:r>
                      <a:r>
                        <a:rPr lang="en-US" sz="1400" baseline="-25000" dirty="0"/>
                        <a:t>i-1</a:t>
                      </a:r>
                      <a:r>
                        <a:rPr lang="en-US" sz="1400" baseline="0" dirty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25623" y="2388259"/>
            <a:ext cx="49384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before, we can add arbitrary features</a:t>
            </a:r>
          </a:p>
          <a:p>
            <a:pPr lvl="1"/>
            <a:r>
              <a:rPr lang="en-US" dirty="0"/>
              <a:t>POS tags</a:t>
            </a:r>
          </a:p>
          <a:p>
            <a:pPr lvl="1"/>
            <a:r>
              <a:rPr lang="en-US" dirty="0"/>
              <a:t>word length</a:t>
            </a:r>
          </a:p>
          <a:p>
            <a:pPr lvl="1"/>
            <a:r>
              <a:rPr lang="en-US" dirty="0"/>
              <a:t>initial letter</a:t>
            </a:r>
          </a:p>
          <a:p>
            <a:r>
              <a:rPr lang="en-US" dirty="0"/>
              <a:t>What about conjuncts of features (bigram+)?</a:t>
            </a:r>
          </a:p>
          <a:p>
            <a:pPr lvl="1"/>
            <a:r>
              <a:rPr lang="en-US" dirty="0"/>
              <a:t>Yes, but this will get very lengthy</a:t>
            </a:r>
          </a:p>
          <a:p>
            <a:pPr lvl="1"/>
            <a:r>
              <a:rPr lang="en-US" dirty="0"/>
              <a:t>Neural Idea: stacks of </a:t>
            </a:r>
            <a:r>
              <a:rPr lang="en-US" dirty="0" err="1"/>
              <a:t>perceptrons</a:t>
            </a:r>
            <a:r>
              <a:rPr lang="en-US" dirty="0"/>
              <a:t> with nonlinearity allow conjuncts for free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5657" y="1468391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P(bit | the cat) vs P(bought | the cat)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00DBD-C87A-AF4D-B061-80B425011BE8}"/>
              </a:ext>
            </a:extLst>
          </p:cNvPr>
          <p:cNvSpPr txBox="1"/>
          <p:nvPr/>
        </p:nvSpPr>
        <p:spPr>
          <a:xfrm>
            <a:off x="6807200" y="287676"/>
            <a:ext cx="488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Can Do It For LMs Too!</a:t>
            </a:r>
          </a:p>
        </p:txBody>
      </p:sp>
    </p:spTree>
    <p:extLst>
      <p:ext uri="{BB962C8B-B14F-4D97-AF65-F5344CB8AC3E}">
        <p14:creationId xmlns:p14="http://schemas.microsoft.com/office/powerpoint/2010/main" val="304672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058D3-A1A9-7349-AC06-E6EA85A3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73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DDC328-DFC7-2E4A-88CA-574A1D07AB7E}"/>
              </a:ext>
            </a:extLst>
          </p:cNvPr>
          <p:cNvSpPr/>
          <p:nvPr/>
        </p:nvSpPr>
        <p:spPr>
          <a:xfrm>
            <a:off x="1898073" y="6276109"/>
            <a:ext cx="8174182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80414-97D1-704A-9D68-918D32C547EE}"/>
              </a:ext>
            </a:extLst>
          </p:cNvPr>
          <p:cNvSpPr txBox="1"/>
          <p:nvPr/>
        </p:nvSpPr>
        <p:spPr>
          <a:xfrm>
            <a:off x="9628909" y="2768723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4-gram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38150-CB42-0D41-9812-8AE1A65A9A67}"/>
              </a:ext>
            </a:extLst>
          </p:cNvPr>
          <p:cNvSpPr txBox="1"/>
          <p:nvPr/>
        </p:nvSpPr>
        <p:spPr>
          <a:xfrm>
            <a:off x="8997568" y="101503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x|the</a:t>
            </a:r>
            <a:r>
              <a:rPr lang="en-US" dirty="0"/>
              <a:t> students opened their)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B8B149-1F24-394C-84DF-29B5A1BE3D6C}"/>
              </a:ext>
            </a:extLst>
          </p:cNvPr>
          <p:cNvCxnSpPr>
            <a:cxnSpLocks/>
          </p:cNvCxnSpPr>
          <p:nvPr/>
        </p:nvCxnSpPr>
        <p:spPr>
          <a:xfrm flipH="1">
            <a:off x="9747271" y="3138055"/>
            <a:ext cx="477384" cy="242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FBA874-DBC8-6345-84C1-36C4AF1499B8}"/>
              </a:ext>
            </a:extLst>
          </p:cNvPr>
          <p:cNvSpPr txBox="1"/>
          <p:nvPr/>
        </p:nvSpPr>
        <p:spPr>
          <a:xfrm>
            <a:off x="9628909" y="373758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backoff</a:t>
            </a:r>
            <a:r>
              <a:rPr lang="en-US" dirty="0"/>
              <a:t>!</a:t>
            </a:r>
          </a:p>
          <a:p>
            <a:r>
              <a:rPr lang="en-US" dirty="0"/>
              <a:t>No unseen sequences!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2A007-C5F4-304F-9DD7-3574F3475563}"/>
              </a:ext>
            </a:extLst>
          </p:cNvPr>
          <p:cNvSpPr txBox="1"/>
          <p:nvPr/>
        </p:nvSpPr>
        <p:spPr>
          <a:xfrm>
            <a:off x="4760631" y="3922291"/>
            <a:ext cx="17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"features"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1C93EB-F597-B942-BB90-D5E01F340931}"/>
              </a:ext>
            </a:extLst>
          </p:cNvPr>
          <p:cNvCxnSpPr>
            <a:cxnSpLocks/>
          </p:cNvCxnSpPr>
          <p:nvPr/>
        </p:nvCxnSpPr>
        <p:spPr>
          <a:xfrm>
            <a:off x="5439908" y="4252338"/>
            <a:ext cx="656092" cy="397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C6129-16C9-9B4E-94E2-1106B683D75C}"/>
              </a:ext>
            </a:extLst>
          </p:cNvPr>
          <p:cNvSpPr txBox="1"/>
          <p:nvPr/>
        </p:nvSpPr>
        <p:spPr>
          <a:xfrm>
            <a:off x="5241279" y="2934769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Phrase "features"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5D804E-E5AF-7645-B804-8ADEE503D05D}"/>
              </a:ext>
            </a:extLst>
          </p:cNvPr>
          <p:cNvCxnSpPr>
            <a:cxnSpLocks/>
          </p:cNvCxnSpPr>
          <p:nvPr/>
        </p:nvCxnSpPr>
        <p:spPr>
          <a:xfrm>
            <a:off x="5920556" y="3264816"/>
            <a:ext cx="656092" cy="397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0B54EA-8F3F-2944-AFF7-07E54A50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LM to MT?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9DC0-E46F-2E4B-91F1-17A14083D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not predict the translation of "the students opened their" instead of the next word?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No phrase-phrase data</a:t>
            </a:r>
          </a:p>
          <a:p>
            <a:pPr lvl="1"/>
            <a:r>
              <a:rPr lang="en-US" dirty="0"/>
              <a:t>Some phrases not translatable</a:t>
            </a:r>
          </a:p>
          <a:p>
            <a:pPr lvl="1"/>
            <a:r>
              <a:rPr lang="en-US" dirty="0"/>
              <a:t>How to reorder the translations?</a:t>
            </a:r>
          </a:p>
          <a:p>
            <a:pPr lvl="1"/>
            <a:r>
              <a:rPr lang="en-US" dirty="0"/>
              <a:t>Can we condition on the whole sentence at once?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568EF-3541-2C48-8EED-C609CA36B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9" t="14142" r="4243" b="7879"/>
          <a:stretch/>
        </p:blipFill>
        <p:spPr>
          <a:xfrm>
            <a:off x="6560126" y="755072"/>
            <a:ext cx="4558146" cy="53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3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RNNs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85856" y="3801539"/>
            <a:ext cx="255239" cy="1119225"/>
            <a:chOff x="2201634" y="201961"/>
            <a:chExt cx="652402" cy="2125603"/>
          </a:xfrm>
        </p:grpSpPr>
        <p:sp>
          <p:nvSpPr>
            <p:cNvPr id="7" name="Rectangle 6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7568" y="2235359"/>
            <a:ext cx="323889" cy="1566056"/>
            <a:chOff x="2117336" y="80424"/>
            <a:chExt cx="641196" cy="3897351"/>
          </a:xfrm>
        </p:grpSpPr>
        <p:sp>
          <p:nvSpPr>
            <p:cNvPr id="12" name="Rectangle 11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37164" y="2368275"/>
            <a:ext cx="356481" cy="2153442"/>
            <a:chOff x="2117336" y="80424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3636" y="2422686"/>
            <a:ext cx="329423" cy="2002316"/>
            <a:chOff x="6256779" y="769180"/>
            <a:chExt cx="641196" cy="3897351"/>
          </a:xfrm>
        </p:grpSpPr>
        <p:sp>
          <p:nvSpPr>
            <p:cNvPr id="28" name="Rectangle 27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770234" y="2005703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7122" y="3497566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48476" y="3512442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9819" y="43933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5105" y="3874671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i-1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4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"I"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"I")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"</a:t>
            </a:r>
            <a:r>
              <a:rPr lang="en-US" sz="3200" dirty="0"/>
              <a:t>) </a:t>
            </a:r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I threw)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 threw"</a:t>
            </a:r>
            <a:r>
              <a:rPr lang="en-US" sz="32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"the"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I threw the)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"ball"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... | I threw the ball)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STOP | I threw the ball)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4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16823" y="3973009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51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"STOP"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67CC8E3-0DB6-E042-BF51-4D266477AA8F}"/>
              </a:ext>
            </a:extLst>
          </p:cNvPr>
          <p:cNvGrpSpPr/>
          <p:nvPr/>
        </p:nvGrpSpPr>
        <p:grpSpPr>
          <a:xfrm>
            <a:off x="4423591" y="1383210"/>
            <a:ext cx="641196" cy="3897351"/>
            <a:chOff x="3879072" y="829968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98617" y="1397378"/>
            <a:ext cx="4630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This is a representation </a:t>
            </a:r>
          </a:p>
          <a:p>
            <a:r>
              <a:rPr lang="en-US" sz="3600" dirty="0"/>
              <a:t>of a sentence.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20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ball"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28029" y="64966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616575" y="577098"/>
            <a:ext cx="327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 STOP"</a:t>
            </a:r>
            <a:endParaRPr lang="en-US" sz="3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9D7CCA-9CA1-044A-9A1F-65504596B0BE}"/>
              </a:ext>
            </a:extLst>
          </p:cNvPr>
          <p:cNvSpPr txBox="1"/>
          <p:nvPr/>
        </p:nvSpPr>
        <p:spPr>
          <a:xfrm>
            <a:off x="6398617" y="2962496"/>
            <a:ext cx="50591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We can use it to condition</a:t>
            </a:r>
            <a:br>
              <a:rPr lang="en-US" sz="3600" dirty="0"/>
            </a:br>
            <a:r>
              <a:rPr lang="en-US" sz="3600" dirty="0"/>
              <a:t>a model for producing </a:t>
            </a:r>
            <a:br>
              <a:rPr lang="en-US" sz="3600" dirty="0"/>
            </a:br>
            <a:r>
              <a:rPr lang="en-US" sz="3600" dirty="0"/>
              <a:t>translations.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933634-CE0D-4443-9D05-D1DC6405C81E}"/>
              </a:ext>
            </a:extLst>
          </p:cNvPr>
          <p:cNvSpPr txBox="1"/>
          <p:nvPr/>
        </p:nvSpPr>
        <p:spPr>
          <a:xfrm>
            <a:off x="6398617" y="4782182"/>
            <a:ext cx="4954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Does it capture syntax? Semantics? Everything?</a:t>
            </a:r>
          </a:p>
        </p:txBody>
      </p:sp>
    </p:spTree>
    <p:extLst>
      <p:ext uri="{BB962C8B-B14F-4D97-AF65-F5344CB8AC3E}">
        <p14:creationId xmlns:p14="http://schemas.microsoft.com/office/powerpoint/2010/main" val="160210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2BA363-8F3F-E74C-9320-D82C5EE746D6}"/>
              </a:ext>
            </a:extLst>
          </p:cNvPr>
          <p:cNvSpPr txBox="1"/>
          <p:nvPr/>
        </p:nvSpPr>
        <p:spPr>
          <a:xfrm>
            <a:off x="7505133" y="1877535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here?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DAC751-1B26-674F-8C02-8034680227A6}"/>
              </a:ext>
            </a:extLst>
          </p:cNvPr>
          <p:cNvCxnSpPr>
            <a:cxnSpLocks/>
          </p:cNvCxnSpPr>
          <p:nvPr/>
        </p:nvCxnSpPr>
        <p:spPr>
          <a:xfrm flipH="1">
            <a:off x="7924801" y="2246867"/>
            <a:ext cx="66493" cy="85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F77778-FF66-FE44-A28B-1F8FE1EF0DBD}"/>
              </a:ext>
            </a:extLst>
          </p:cNvPr>
          <p:cNvCxnSpPr>
            <a:cxnSpLocks/>
          </p:cNvCxnSpPr>
          <p:nvPr/>
        </p:nvCxnSpPr>
        <p:spPr>
          <a:xfrm>
            <a:off x="4542795" y="3383402"/>
            <a:ext cx="5976515" cy="259496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AD0916-EAF0-A443-8CD5-0B94670AE3DC}"/>
              </a:ext>
            </a:extLst>
          </p:cNvPr>
          <p:cNvSpPr txBox="1"/>
          <p:nvPr/>
        </p:nvSpPr>
        <p:spPr>
          <a:xfrm rot="1319079">
            <a:off x="5271474" y="4624172"/>
            <a:ext cx="390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yet, let's just go straight here</a:t>
            </a:r>
            <a:br>
              <a:rPr lang="en-US" dirty="0"/>
            </a:br>
            <a:r>
              <a:rPr lang="en-US" dirty="0"/>
              <a:t>(but still, how?)</a:t>
            </a:r>
          </a:p>
        </p:txBody>
      </p:sp>
      <p:sp>
        <p:nvSpPr>
          <p:cNvPr id="27" name="Title 17">
            <a:extLst>
              <a:ext uri="{FF2B5EF4-FFF2-40B4-BE49-F238E27FC236}">
                <a16:creationId xmlns:a16="http://schemas.microsoft.com/office/drawing/2014/main" id="{03173F67-6E1A-B547-AF00-A1438BA0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86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Seq2Seq, mathematically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pPr/>
                <a:r>
                  <a:rPr lang="en-US" dirty="0"/>
                  <a:t>Seq2Seq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  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seq2seq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874DF-7213-4748-A8C5-706A97A92692}"/>
              </a:ext>
            </a:extLst>
          </p:cNvPr>
          <p:cNvSpPr/>
          <p:nvPr/>
        </p:nvSpPr>
        <p:spPr>
          <a:xfrm>
            <a:off x="1907266" y="6298619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FC95-74EC-0646-A886-E9EDF364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Try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E2E59D-E53F-FC45-B076-D748097ED080}"/>
              </a:ext>
            </a:extLst>
          </p:cNvPr>
          <p:cNvGrpSpPr/>
          <p:nvPr/>
        </p:nvGrpSpPr>
        <p:grpSpPr>
          <a:xfrm>
            <a:off x="1169859" y="1523636"/>
            <a:ext cx="3073277" cy="2816117"/>
            <a:chOff x="1410491" y="1996878"/>
            <a:chExt cx="3073277" cy="28161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5062-BE1E-A641-8A30-E6216718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542" y="2366210"/>
              <a:ext cx="2816801" cy="1995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0A4D3-03B0-4E40-A04D-FA6910913EF2}"/>
                </a:ext>
              </a:extLst>
            </p:cNvPr>
            <p:cNvSpPr txBox="1"/>
            <p:nvPr/>
          </p:nvSpPr>
          <p:spPr>
            <a:xfrm>
              <a:off x="2285999" y="1996878"/>
              <a:ext cx="219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opennmt.net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4CD7BE-FD18-1F4B-863E-5DF23069EF81}"/>
                </a:ext>
              </a:extLst>
            </p:cNvPr>
            <p:cNvSpPr txBox="1"/>
            <p:nvPr/>
          </p:nvSpPr>
          <p:spPr>
            <a:xfrm>
              <a:off x="1410491" y="4443663"/>
              <a:ext cx="3073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(we prefer the </a:t>
              </a:r>
              <a:r>
                <a:rPr lang="en-US" dirty="0" err="1"/>
                <a:t>pytorch</a:t>
              </a:r>
              <a:r>
                <a:rPr lang="en-US" dirty="0"/>
                <a:t> variant)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0640B-ED31-234D-956E-B378C971A2A6}"/>
              </a:ext>
            </a:extLst>
          </p:cNvPr>
          <p:cNvGrpSpPr/>
          <p:nvPr/>
        </p:nvGrpSpPr>
        <p:grpSpPr>
          <a:xfrm>
            <a:off x="7001905" y="1258065"/>
            <a:ext cx="2822183" cy="2969212"/>
            <a:chOff x="6523252" y="1843783"/>
            <a:chExt cx="2822183" cy="29692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73177-A3CC-D34C-BCA4-48017A72B0F5}"/>
                </a:ext>
              </a:extLst>
            </p:cNvPr>
            <p:cNvSpPr/>
            <p:nvPr/>
          </p:nvSpPr>
          <p:spPr>
            <a:xfrm>
              <a:off x="6523252" y="1843783"/>
              <a:ext cx="2822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tensorflow</a:t>
              </a:r>
              <a:r>
                <a:rPr lang="en-US" dirty="0"/>
                <a:t>/</a:t>
              </a:r>
              <a:r>
                <a:rPr lang="en-US" dirty="0" err="1"/>
                <a:t>nmt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026C-B654-0F4D-85A9-C69061AF9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793" y="2145995"/>
              <a:ext cx="2705100" cy="26670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43C52-9E4C-A843-B75E-BDCD61D646BF}"/>
              </a:ext>
            </a:extLst>
          </p:cNvPr>
          <p:cNvSpPr/>
          <p:nvPr/>
        </p:nvSpPr>
        <p:spPr>
          <a:xfrm>
            <a:off x="992777" y="4475747"/>
            <a:ext cx="3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EdinburghNLP</a:t>
            </a:r>
            <a:r>
              <a:rPr lang="en-US" dirty="0"/>
              <a:t>/</a:t>
            </a:r>
            <a:r>
              <a:rPr lang="en-US" dirty="0" err="1"/>
              <a:t>nematus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0C3C4-5389-6E4C-82DB-17A22A66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8" y="4981073"/>
            <a:ext cx="3129843" cy="1545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06FFA5-994B-F346-8114-AA01AEBD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037" y="5279384"/>
            <a:ext cx="3002731" cy="10929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046D5A-563B-E742-9FC3-A8AB8953B9E1}"/>
              </a:ext>
            </a:extLst>
          </p:cNvPr>
          <p:cNvSpPr/>
          <p:nvPr/>
        </p:nvSpPr>
        <p:spPr>
          <a:xfrm>
            <a:off x="5959037" y="4660413"/>
            <a:ext cx="2892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/sockeye</a:t>
            </a:r>
          </a:p>
        </p:txBody>
      </p:sp>
    </p:spTree>
    <p:extLst>
      <p:ext uri="{BB962C8B-B14F-4D97-AF65-F5344CB8AC3E}">
        <p14:creationId xmlns:p14="http://schemas.microsoft.com/office/powerpoint/2010/main" val="352813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EBC68D-DAB4-504D-8E87-C11965D881A4}"/>
              </a:ext>
            </a:extLst>
          </p:cNvPr>
          <p:cNvSpPr/>
          <p:nvPr/>
        </p:nvSpPr>
        <p:spPr>
          <a:xfrm>
            <a:off x="1814501" y="6272115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27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45D6E4-57B8-5748-9DCB-68A931802572}"/>
              </a:ext>
            </a:extLst>
          </p:cNvPr>
          <p:cNvSpPr/>
          <p:nvPr/>
        </p:nvSpPr>
        <p:spPr>
          <a:xfrm>
            <a:off x="1894013" y="6311871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8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588000" y="6458857"/>
            <a:ext cx="3962400" cy="2902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8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MT is a fast-evolving area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RNN-free approaches</a:t>
            </a:r>
          </a:p>
          <a:p>
            <a:r>
              <a:rPr lang="en-US" dirty="0"/>
              <a:t>Character-based models to avoid out-of-vocabulary issues</a:t>
            </a:r>
          </a:p>
          <a:p>
            <a:r>
              <a:rPr lang="en-US" dirty="0"/>
              <a:t>Unified encoder-decoder for 'zero shot' translation</a:t>
            </a:r>
          </a:p>
          <a:p>
            <a:r>
              <a:rPr lang="en-US" dirty="0"/>
              <a:t>Translation without parallel data</a:t>
            </a:r>
          </a:p>
        </p:txBody>
      </p:sp>
    </p:spTree>
    <p:extLst>
      <p:ext uri="{BB962C8B-B14F-4D97-AF65-F5344CB8AC3E}">
        <p14:creationId xmlns:p14="http://schemas.microsoft.com/office/powerpoint/2010/main" val="280492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E7C5D-1A6B-3046-AF82-4BCA6BFE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01" y="133349"/>
            <a:ext cx="8686803" cy="6515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47793-4A66-214B-8209-9E11390355A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99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5AFBC-5DD0-F245-9BEE-41028BB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34" y="36851"/>
            <a:ext cx="8944131" cy="67080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4820-4B6B-9C42-8AB7-0263C48D2152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9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6669F-70E1-4C46-B816-D21C2CD6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65" y="204553"/>
            <a:ext cx="8496926" cy="6372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A4D8A6-8CD2-6542-B7F2-F93634029DCF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6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D6141C-E450-A74E-84AC-F6A42D1FA78E}"/>
              </a:ext>
            </a:extLst>
          </p:cNvPr>
          <p:cNvSpPr/>
          <p:nvPr/>
        </p:nvSpPr>
        <p:spPr>
          <a:xfrm>
            <a:off x="483704" y="2136338"/>
            <a:ext cx="112245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   : There were protests in Brazil today (07) due to price increases in transportation.</a:t>
            </a:r>
          </a:p>
          <a:p>
            <a:r>
              <a:rPr lang="en-US" dirty="0"/>
              <a:t>smt1       : Today (07), Brazil was to protest against the bus fare increase.</a:t>
            </a:r>
          </a:p>
          <a:p>
            <a:r>
              <a:rPr lang="en-US" dirty="0"/>
              <a:t>smt2       : Staged a protest against transport fares to increase in Brazil, launched a protest today (07th).</a:t>
            </a:r>
          </a:p>
          <a:p>
            <a:r>
              <a:rPr lang="en-US" dirty="0"/>
              <a:t>smt3       : Transport fare increase in Brazil to protest against the government today the implementation of the protests.</a:t>
            </a:r>
          </a:p>
          <a:p>
            <a:r>
              <a:rPr lang="en-US" dirty="0"/>
              <a:t>nmt1       : Protests were launched in Brazil today against the increase of transport tariffs.</a:t>
            </a:r>
          </a:p>
          <a:p>
            <a:r>
              <a:rPr lang="en-US" dirty="0"/>
              <a:t>nmt2       : A protest march was staged in Brazil (07) in Brazil town this morning.</a:t>
            </a:r>
          </a:p>
          <a:p>
            <a:r>
              <a:rPr lang="en-US" dirty="0"/>
              <a:t>nmt3       : Heavy traffic reported in Brazil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FCEF7-AB10-174F-AA23-98BCC1DA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vs SMT: the good and the bad</a:t>
            </a:r>
          </a:p>
        </p:txBody>
      </p:sp>
    </p:spTree>
    <p:extLst>
      <p:ext uri="{BB962C8B-B14F-4D97-AF65-F5344CB8AC3E}">
        <p14:creationId xmlns:p14="http://schemas.microsoft.com/office/powerpoint/2010/main" val="3046303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important: NMT needs more data than non-neural SMT before it is competitive</a:t>
            </a:r>
          </a:p>
          <a:p>
            <a:r>
              <a:rPr lang="en-US" dirty="0"/>
              <a:t>Domain issues: NMT can go spectacularly wrong when domain suddenly shifts</a:t>
            </a:r>
          </a:p>
          <a:p>
            <a:r>
              <a:rPr lang="en-US" dirty="0"/>
              <a:t>Noise: NMT is more bothered by noisy training data (non-parallel, non-fluent) than non-neural SMT</a:t>
            </a:r>
          </a:p>
          <a:p>
            <a:r>
              <a:rPr lang="en-US" dirty="0"/>
              <a:t>Evaluation may be fooled by fluency in lieu of adequacy</a:t>
            </a:r>
          </a:p>
          <a:p>
            <a:pPr lvl="1"/>
            <a:r>
              <a:rPr lang="en-US" dirty="0"/>
              <a:t>big chunks of meaning can be skipped; new meaning can be inserted</a:t>
            </a:r>
          </a:p>
        </p:txBody>
      </p:sp>
    </p:spTree>
    <p:extLst>
      <p:ext uri="{BB962C8B-B14F-4D97-AF65-F5344CB8AC3E}">
        <p14:creationId xmlns:p14="http://schemas.microsoft.com/office/powerpoint/2010/main" val="16182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A4736-F521-D34F-AAFE-D9C85CDDD066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6D20-37EB-7247-8269-5CAFC11A8923}"/>
              </a:ext>
            </a:extLst>
          </p:cNvPr>
          <p:cNvSpPr/>
          <p:nvPr/>
        </p:nvSpPr>
        <p:spPr>
          <a:xfrm>
            <a:off x="9051234" y="159026"/>
            <a:ext cx="2551740" cy="67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C2271F-D43C-1E41-90CB-301EF5C687D4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BCDB3-356A-2646-BC78-D7197C528876}"/>
              </a:ext>
            </a:extLst>
          </p:cNvPr>
          <p:cNvSpPr/>
          <p:nvPr/>
        </p:nvSpPr>
        <p:spPr>
          <a:xfrm>
            <a:off x="9011478" y="302009"/>
            <a:ext cx="2551740" cy="67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573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these problems: Use best of both worlds?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Add NMT scores as a feature in SMT</a:t>
            </a:r>
          </a:p>
          <a:p>
            <a:r>
              <a:rPr lang="en-US" dirty="0"/>
              <a:t>Train NMT to directly predict word alignments</a:t>
            </a:r>
          </a:p>
          <a:p>
            <a:r>
              <a:rPr lang="en-US" dirty="0"/>
              <a:t>Add coverage vector to NMT to ensure the source is all translated</a:t>
            </a:r>
          </a:p>
          <a:p>
            <a:r>
              <a:rPr lang="en-US" dirty="0"/>
              <a:t>Train NMT to generate syntax trees with translation</a:t>
            </a:r>
          </a:p>
          <a:p>
            <a:r>
              <a:rPr lang="en-US" dirty="0"/>
              <a:t>Learn to choose between SMT/NMT output</a:t>
            </a:r>
          </a:p>
          <a:p>
            <a:r>
              <a:rPr lang="en-US" dirty="0"/>
              <a:t>Allow hand-crafted rules to direct NMT/SMT decoding for certain parts of a translation</a:t>
            </a:r>
          </a:p>
          <a:p>
            <a:r>
              <a:rPr lang="en-US" dirty="0"/>
              <a:t>...</a:t>
            </a:r>
          </a:p>
          <a:p>
            <a:pPr lvl="1"/>
            <a:r>
              <a:rPr lang="en-US" dirty="0"/>
              <a:t>It's still a wide open field! </a:t>
            </a:r>
          </a:p>
        </p:txBody>
      </p:sp>
    </p:spTree>
    <p:extLst>
      <p:ext uri="{BB962C8B-B14F-4D97-AF65-F5344CB8AC3E}">
        <p14:creationId xmlns:p14="http://schemas.microsoft.com/office/powerpoint/2010/main" val="2205014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is the oldest NLP application and also one of the most active</a:t>
            </a:r>
          </a:p>
          <a:p>
            <a:r>
              <a:rPr lang="en-US" dirty="0"/>
              <a:t>Old days: lots of linguistic insight and hand crafted rules</a:t>
            </a:r>
          </a:p>
          <a:p>
            <a:r>
              <a:rPr lang="en-US" dirty="0"/>
              <a:t>90s: throw away linguistics, rely on corpora and 'pure' models</a:t>
            </a:r>
          </a:p>
          <a:p>
            <a:r>
              <a:rPr lang="en-US" dirty="0"/>
              <a:t>early 2000s: a bunch of engineering, less 'pure' (discriminative) models</a:t>
            </a:r>
          </a:p>
          <a:p>
            <a:r>
              <a:rPr lang="en-US" dirty="0"/>
              <a:t>mid 2000s: add linguistics, even more engineering</a:t>
            </a:r>
          </a:p>
          <a:p>
            <a:r>
              <a:rPr lang="en-US" dirty="0"/>
              <a:t>2014: throw away all that, rely just on data and 'pure' models</a:t>
            </a:r>
          </a:p>
          <a:p>
            <a:r>
              <a:rPr lang="en-US" dirty="0"/>
              <a:t>2017+: old stuff creeping back in?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61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0EDDD-F287-074E-82CF-2B912B39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79" y="81170"/>
            <a:ext cx="8927547" cy="6695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B1FBA-7B25-F244-867E-78A566BF2335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7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7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this?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1C3AA2D1-328B-AD49-90F6-64DACA3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19975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4796</TotalTime>
  <Words>1748</Words>
  <Application>Microsoft Macintosh PowerPoint</Application>
  <PresentationFormat>Widescreen</PresentationFormat>
  <Paragraphs>378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游ゴシック</vt:lpstr>
      <vt:lpstr>Arial</vt:lpstr>
      <vt:lpstr>Calibri</vt:lpstr>
      <vt:lpstr>Calibri Light</vt:lpstr>
      <vt:lpstr>Cambria Math</vt:lpstr>
      <vt:lpstr>Office Theme</vt:lpstr>
      <vt:lpstr>Neural Machine Translation</vt:lpstr>
      <vt:lpstr>Pre-Neural Statistical MT (1989-2014)</vt:lpstr>
      <vt:lpstr>Not that Fluent...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New Approach</vt:lpstr>
      <vt:lpstr>Recall: Feature Engineering for WSD</vt:lpstr>
      <vt:lpstr>PowerPoint Presentation</vt:lpstr>
      <vt:lpstr>PowerPoint Presentation</vt:lpstr>
      <vt:lpstr>From LM to MT?</vt:lpstr>
      <vt:lpstr>PowerPoint Presentation</vt:lpstr>
      <vt:lpstr>Recall: RNNs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Approach</vt:lpstr>
      <vt:lpstr>How to use a sentence vector for machine translation</vt:lpstr>
      <vt:lpstr>PowerPoint Presentation</vt:lpstr>
      <vt:lpstr>RNN LM vs Seq2Seq,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Easy To Try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MT is a fast-evolving area</vt:lpstr>
      <vt:lpstr>PowerPoint Presentation</vt:lpstr>
      <vt:lpstr>PowerPoint Presentation</vt:lpstr>
      <vt:lpstr>PowerPoint Presentation</vt:lpstr>
      <vt:lpstr>NMT vs SMT: the good and the bad</vt:lpstr>
      <vt:lpstr>Challenges</vt:lpstr>
      <vt:lpstr>PowerPoint Presentation</vt:lpstr>
      <vt:lpstr>PowerPoint Presentation</vt:lpstr>
      <vt:lpstr>Solutions to these problems: Use best of both worlds?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Jonathan May</cp:lastModifiedBy>
  <cp:revision>49</cp:revision>
  <dcterms:created xsi:type="dcterms:W3CDTF">2018-10-19T20:20:27Z</dcterms:created>
  <dcterms:modified xsi:type="dcterms:W3CDTF">2018-11-07T15:51:48Z</dcterms:modified>
</cp:coreProperties>
</file>